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urce Sans 3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36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5" Type="http://schemas.openxmlformats.org/officeDocument/2006/relationships/image" Target="../media/image-8-4.sv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3654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Bioseguridad y Herramientas de Mantenimiento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2154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ecosistema físico de tu código: donde el hardware y el software se encuentran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277564"/>
            <a:ext cx="930592" cy="373142"/>
          </a:xfrm>
          <a:prstGeom prst="roundRect">
            <a:avLst>
              <a:gd name="adj" fmla="val 2451"/>
            </a:avLst>
          </a:prstGeom>
          <a:solidFill>
            <a:srgbClr val="D9DEF2"/>
          </a:solidFill>
          <a:ln/>
        </p:spPr>
      </p:sp>
      <p:sp>
        <p:nvSpPr>
          <p:cNvPr id="6" name="Text 3"/>
          <p:cNvSpPr/>
          <p:nvPr/>
        </p:nvSpPr>
        <p:spPr>
          <a:xfrm>
            <a:off x="6399252" y="5337096"/>
            <a:ext cx="69246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SESIÓN 01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309961" y="5262324"/>
            <a:ext cx="2778919" cy="403622"/>
          </a:xfrm>
          <a:prstGeom prst="roundRect">
            <a:avLst>
              <a:gd name="adj" fmla="val 2265"/>
            </a:avLst>
          </a:prstGeom>
          <a:noFill/>
          <a:ln w="15240">
            <a:solidFill>
              <a:srgbClr val="2F3F8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44264" y="5337096"/>
            <a:ext cx="251031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F3F86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HARDWARE PARA DESARROLLADORES</a:t>
            </a:r>
            <a:endParaRPr lang="en-US" sz="1250" dirty="0"/>
          </a:p>
        </p:txBody>
      </p:sp>
      <p:grpSp>
        <p:nvGrpSpPr>
          <p:cNvPr id="10" name="Grupo 9"/>
          <p:cNvGrpSpPr/>
          <p:nvPr/>
        </p:nvGrpSpPr>
        <p:grpSpPr>
          <a:xfrm>
            <a:off x="5683056" y="0"/>
            <a:ext cx="8947344" cy="7822534"/>
            <a:chOff x="-1924097" y="43934"/>
            <a:chExt cx="5774309" cy="7822534"/>
          </a:xfrm>
        </p:grpSpPr>
        <p:pic>
          <p:nvPicPr>
            <p:cNvPr id="11" name="Image 9"/>
            <p:cNvPicPr>
              <a:picLocks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24097" y="433035"/>
              <a:ext cx="1641809" cy="62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Graphic 10"/>
            <p:cNvSpPr>
              <a:spLocks/>
            </p:cNvSpPr>
            <p:nvPr/>
          </p:nvSpPr>
          <p:spPr>
            <a:xfrm>
              <a:off x="-1676193" y="7820748"/>
              <a:ext cx="5526405" cy="457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>
                <a:solidFill>
                  <a:srgbClr val="FF0000"/>
                </a:solidFill>
              </a:endParaRPr>
            </a:p>
          </p:txBody>
        </p:sp>
        <p:sp>
          <p:nvSpPr>
            <p:cNvPr id="13" name="Textbox 11"/>
            <p:cNvSpPr txBox="1">
              <a:spLocks/>
            </p:cNvSpPr>
            <p:nvPr/>
          </p:nvSpPr>
          <p:spPr bwMode="auto">
            <a:xfrm>
              <a:off x="22460" y="7549613"/>
              <a:ext cx="3827752" cy="223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s-ES" altLang="es-PE" sz="20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panose="020B0604020202020204" pitchFamily="34" charset="0"/>
                </a:rPr>
                <a:t>DESARROLLO</a:t>
              </a:r>
              <a:r>
                <a:rPr kumimoji="0" lang="es-ES" altLang="es-PE" sz="2000" b="1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panose="020B0604020202020204" pitchFamily="34" charset="0"/>
                </a:rPr>
                <a:t> DE SISTEMAS DE INFORMACION </a:t>
              </a:r>
              <a:endParaRPr kumimoji="0" lang="es-ES" altLang="es-PE" sz="2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0" y="43934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0" y="272534"/>
              <a:ext cx="1847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s-P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PE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275"/>
            <a:ext cx="100443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Conclusiones: El Desarrollador Integral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55188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204" y="24923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2492335"/>
            <a:ext cx="35373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Interdependencia Inseparable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3355538"/>
            <a:ext cx="3537347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software consume recursos físicos de manera constante. Si el hardware falla, tu software falla. No hay código tan perfecto que sobreviva a un hardware descuidado. La excelencia técnica requiere atención a ambos mundos.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2455188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98400" y="24923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2492335"/>
            <a:ext cx="353746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Contexto Local y Adaptación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868829" y="3355538"/>
            <a:ext cx="353746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 Cusco, el aire de altura enfría menos. En la Selva, la humedad convierte polvo en barro conductor. En la Costa, la salinidad corroe conexiones. Debes adaptar tu estrategia de mantenimiento al clima y la geografía específicos de tu ubicación.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54302" y="2455188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8716" y="24923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0299144" y="2492335"/>
            <a:ext cx="353746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Inversión Obligatoria en Herramientas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299144" y="3355538"/>
            <a:ext cx="3537466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kit básico de herramientas profesionales no es un lujo, es una necesidad. Improvisar con herramientas inadecuadas daña equipos caros, compromete la seguridad y refleja falta de profesionalismo. La inversión se recupera en el primer problema evitado.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900707"/>
            <a:ext cx="13042821" cy="32385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1562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Mensaje final: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Ser un desarrollador completo significa dominar no solo el código abstracto, sino también el ecosistema físico que lo ejecuta. El hardware no es responsabilidad de "otros" – es parte fundamental de tu expertise profesional.</a:t>
            </a:r>
            <a:endParaRPr lang="en-US" sz="1550" dirty="0"/>
          </a:p>
        </p:txBody>
      </p:sp>
      <p:pic>
        <p:nvPicPr>
          <p:cNvPr id="17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" y="239317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773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¿Bug o Hardware? El Dilema del Desarrollador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6238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Escenario Típico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194328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Has creado el código más optimizado del mundo. Las pruebas funcionan perfectamente. Pero en producción, el servidor se reinicia cada 10 minutos sin razón aparente.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960620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Pasas horas revisando logs, depurando línea por línea, buscando ese bug esquivo que debe estar escondido en algún lugar de tu lógica. Pero no encuentras nada.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26238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Realidad Oculta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308074" y="3194328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problema no estaba en tu código.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Era sobrecalentamiento del procesador. Un ventilador obstruido, una pasta térmica seca, polvo acumulado.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308074" y="4687729"/>
            <a:ext cx="3536156" cy="2430899"/>
          </a:xfrm>
          <a:prstGeom prst="roundRect">
            <a:avLst>
              <a:gd name="adj" fmla="val 376"/>
            </a:avLst>
          </a:prstGeom>
          <a:solidFill>
            <a:srgbClr val="C6CDE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32" y="4983004"/>
            <a:ext cx="248007" cy="1983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952798" y="4935617"/>
            <a:ext cx="269307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F3F8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Lección fundamental: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 ignoras el hardware, eres como un médico recetando pastillas a un paciente con un casco demasiado apretado. Primero, revisa lo físico.</a:t>
            </a:r>
            <a:endParaRPr lang="en-US" sz="1550" dirty="0"/>
          </a:p>
        </p:txBody>
      </p:sp>
      <p:pic>
        <p:nvPicPr>
          <p:cNvPr id="12" name="Image 9"/>
          <p:cNvPicPr>
            <a:picLocks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593" y="168353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795"/>
            <a:ext cx="1071657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Mantenimiento: Preventivo vs. Correctivo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557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Existen dos enfoques fundamentales para el mantenimiento de equipos, cada uno con sus propias implicaciones en tiempo, costo y eficiencia operativa.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396490"/>
            <a:ext cx="6422231" cy="3610213"/>
          </a:xfrm>
          <a:prstGeom prst="roundRect">
            <a:avLst>
              <a:gd name="adj" fmla="val 253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2617708"/>
            <a:ext cx="34661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Mantenimiento Preventivo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04692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Enfoque Proactivo: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"Limpiar antes de que se ensucie"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15008" y="348353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Backups programados regularmente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387048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Limpieza periódica del polvo interno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425743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Cambio preventivo de pasta térmica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15008" y="464439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Revisión de componentes críticos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15008" y="503134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Actualizaciones de firmware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15008" y="546794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Costo: Bajo. Tiempo invertido: Planificado.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2396490"/>
            <a:ext cx="6422231" cy="3610213"/>
          </a:xfrm>
          <a:prstGeom prst="roundRect">
            <a:avLst>
              <a:gd name="adj" fmla="val 253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2617708"/>
            <a:ext cx="34088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Mantenimiento Correctivo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304692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Enfoque Reactivo: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"Apagar el incendio"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35597" y="348353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Recuperación de discos fallidos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35597" y="387048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Reinstalación de sistemas operativos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635597" y="425743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Reemplazo de componentes dañados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635597" y="464439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Pérdida de datos no respaldados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635597" y="503134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Tiempo de inactividad no planificado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635597" y="546794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Costo: Alto. Tiempo invertido: Urgente y estresante.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93790" y="6229945"/>
            <a:ext cx="13042821" cy="1160740"/>
          </a:xfrm>
          <a:prstGeom prst="roundRect">
            <a:avLst>
              <a:gd name="adj" fmla="val 788"/>
            </a:avLst>
          </a:prstGeom>
          <a:solidFill>
            <a:srgbClr val="C6CDEB"/>
          </a:solidFill>
          <a:ln/>
        </p:spPr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525220"/>
            <a:ext cx="248007" cy="198358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438513" y="6477833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polvo: enemigo invisible.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Actúa como conductor eléctrico y aislante térmico simultáneamente. Es el peor enemigo de la disponibilidad (uptime) de tu software. Un equipo limpio es un equipo confiable.</a:t>
            </a:r>
            <a:endParaRPr lang="en-US" sz="1550" dirty="0"/>
          </a:p>
        </p:txBody>
      </p:sp>
      <p:pic>
        <p:nvPicPr>
          <p:cNvPr id="25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718" y="218597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338"/>
            <a:ext cx="114989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Bioseguridad: Más Allá de los Virus Digitales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67251"/>
            <a:ext cx="6422231" cy="3712012"/>
          </a:xfrm>
          <a:prstGeom prst="roundRect">
            <a:avLst>
              <a:gd name="adj" fmla="val 29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767251"/>
            <a:ext cx="91440" cy="3712012"/>
          </a:xfrm>
          <a:prstGeom prst="roundRect">
            <a:avLst>
              <a:gd name="adj" fmla="val 10000"/>
            </a:avLst>
          </a:prstGeom>
          <a:solidFill>
            <a:srgbClr val="2F3F86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988469"/>
            <a:ext cx="32961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1. Seguridad Humana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83588" y="34796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¡Desenergizar siempre!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Nunca abras una PC mientras esté enchufada a la corriente eléctrica. El riesgo de shock eléctrico es real y potencialmente mortal.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4551283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Ten cuidado con los bordes cortantes del gabinete metálico. Las láminas pueden causar cortes profundos. Recuerda: necesitas tus dedos intactos para seguir programando.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588" y="5622965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Trabaja en un área bien iluminada y ventilada, con espacio suficiente para organizar los componentes.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2767251"/>
            <a:ext cx="6422231" cy="3712012"/>
          </a:xfrm>
          <a:prstGeom prst="roundRect">
            <a:avLst>
              <a:gd name="adj" fmla="val 295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1519" y="2767251"/>
            <a:ext cx="91440" cy="3712012"/>
          </a:xfrm>
          <a:prstGeom prst="roundRect">
            <a:avLst>
              <a:gd name="adj" fmla="val 10000"/>
            </a:avLst>
          </a:prstGeom>
          <a:solidFill>
            <a:srgbClr val="2F3F86"/>
          </a:solidFill>
          <a:ln/>
        </p:spPr>
      </p:sp>
      <p:sp>
        <p:nvSpPr>
          <p:cNvPr id="11" name="Text 9"/>
          <p:cNvSpPr/>
          <p:nvPr/>
        </p:nvSpPr>
        <p:spPr>
          <a:xfrm>
            <a:off x="7704177" y="2988469"/>
            <a:ext cx="51551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2. Seguridad de la Máquina (ESD)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704177" y="34796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descarga electrostática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es el asesino silencioso de componentes electrónicos. Una descarga imperceptible para ti puede destruir un chip que cuesta cientos de dólares.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704177" y="4551283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highlight>
                  <a:srgbClr val="2F3F8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Regla de Oro: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Usa siempre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pulsera antiestática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conectada al chasis o toca regularmente el chasis metálico desenergizado antes de manipular cualquier componente interno.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704177" y="5622965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Evita trabajar sobre superficies sintéticas o alfombras. Trabaja sobre superficies conductoras y antiestáticas cuando sea posible.</a:t>
            </a:r>
            <a:endParaRPr lang="en-US" sz="1550" dirty="0"/>
          </a:p>
        </p:txBody>
      </p:sp>
      <p:pic>
        <p:nvPicPr>
          <p:cNvPr id="15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4" y="289471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710"/>
            <a:ext cx="86720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Analogía: </a:t>
            </a:r>
            <a:r>
              <a:rPr lang="en-US" sz="3900" b="1" dirty="0" smtClean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 l </a:t>
            </a: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Cirujano Tecnológico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6686"/>
            <a:ext cx="3692009" cy="36920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470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Tú: El Cirujano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455569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Capacitado, con conocimiento técnico y herramientas apropiadas.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06" y="2056686"/>
            <a:ext cx="3692009" cy="36920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33806" y="59470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PC: El Paciente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4733806" y="6455569"/>
            <a:ext cx="36920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Delicada, vulnerable, dependiente de tu cuidado experto.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9215199" y="2056686"/>
            <a:ext cx="46289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un cirujano opera con manos sucias, el paciente muere de infección.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215199" y="2870359"/>
            <a:ext cx="462891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tú operas cargado de estática, la PC muere de un cortocircuito microscópico.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8917543" y="2056686"/>
            <a:ext cx="22860" cy="1448753"/>
          </a:xfrm>
          <a:prstGeom prst="rect">
            <a:avLst/>
          </a:prstGeom>
          <a:solidFill>
            <a:srgbClr val="2F3F86"/>
          </a:solidFill>
          <a:ln/>
        </p:spPr>
      </p:sp>
      <p:sp>
        <p:nvSpPr>
          <p:cNvPr id="12" name="Text 8"/>
          <p:cNvSpPr/>
          <p:nvPr/>
        </p:nvSpPr>
        <p:spPr>
          <a:xfrm>
            <a:off x="8917543" y="3728680"/>
            <a:ext cx="492656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bioseguridad es tu protocolo de esterilización. No es opcional, es profesional. Cada vez que abres un equipo sin las precauciones adecuadas, estás jugando a la ruleta rusa con componentes costosos.</a:t>
            </a:r>
            <a:endParaRPr lang="en-US" sz="1550" dirty="0"/>
          </a:p>
        </p:txBody>
      </p:sp>
      <p:pic>
        <p:nvPicPr>
          <p:cNvPr id="13" name="Image 9"/>
          <p:cNvPicPr>
            <a:picLocks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249" y="295512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854"/>
            <a:ext cx="129447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Kit del Profesional: No Uses Cuchillos de Cocina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3776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desarrollador serio necesita herramientas serias. Improvisar con herramientas inadecuadas es la forma más rápida de dañar equipos caros y perder datos valiosos.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194447"/>
            <a:ext cx="49632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Herramientas Físicas Esenciales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76487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Destornilladores imantados: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 precisión, con puntas intercambiables (Phillips, planas, Torx)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4693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Pulsera antiestática: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No negociable. Tu seguro contra descargas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5632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Aire comprimido en lata: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limpieza sin contacto (¡Nunca soples con la boca!)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608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Alcohol isopropílico al 99%: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Limpieza sin residuos conductores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477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Pasta térmica de calidad: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mantener temperaturas óptimas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3347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Linterna o luz LED: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Iluminación precisa en espacios reducidos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72167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Pinzas antiestáticas: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manipular componentes pequeños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3194447"/>
            <a:ext cx="50813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Herramientas Lógicas (Software)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564874" y="37648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USB booteable: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rescatar datos cuando el sistema no arranca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15182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CrystalDiskInfo: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Monitoreo de salud del disco duro (S.M.A.R.T.)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53878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HWMonitor: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Supervisión en tiempo real de temperaturas y voltajes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492573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CPU-Z: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Información detallada del procesador y memoria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64874" y="53126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Memtest86+: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Diagnóstico exhaustivo de memoria RAM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64874" y="56996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Clonezilla: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Para clonación y backup de discos completos</a:t>
            </a:r>
            <a:endParaRPr lang="en-US" sz="1550" dirty="0"/>
          </a:p>
        </p:txBody>
      </p:sp>
      <p:pic>
        <p:nvPicPr>
          <p:cNvPr id="19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4" y="289856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2361" y="560665"/>
            <a:ext cx="1209675" cy="372308"/>
          </a:xfrm>
          <a:prstGeom prst="roundRect">
            <a:avLst>
              <a:gd name="adj" fmla="val 2456"/>
            </a:avLst>
          </a:prstGeom>
          <a:solidFill>
            <a:srgbClr val="D9DEF2"/>
          </a:solidFill>
          <a:ln/>
        </p:spPr>
      </p:sp>
      <p:sp>
        <p:nvSpPr>
          <p:cNvPr id="4" name="Text 1"/>
          <p:cNvSpPr/>
          <p:nvPr/>
        </p:nvSpPr>
        <p:spPr>
          <a:xfrm>
            <a:off x="1148834" y="620078"/>
            <a:ext cx="734378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CASO REAL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2100977" y="545425"/>
            <a:ext cx="1168956" cy="402788"/>
          </a:xfrm>
          <a:prstGeom prst="roundRect">
            <a:avLst>
              <a:gd name="adj" fmla="val 2270"/>
            </a:avLst>
          </a:prstGeom>
          <a:noFill/>
          <a:ln w="15240">
            <a:solidFill>
              <a:srgbClr val="2F3F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35041" y="620078"/>
            <a:ext cx="90082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F3F86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CUSCO, PERÚ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92361" y="1027390"/>
            <a:ext cx="9368909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Servidor en Machu Picchu Pueblo</a:t>
            </a:r>
            <a:endParaRPr lang="en-US" sz="3850" dirty="0"/>
          </a:p>
        </p:txBody>
      </p:sp>
      <p:sp>
        <p:nvSpPr>
          <p:cNvPr id="8" name="Shape 5"/>
          <p:cNvSpPr/>
          <p:nvPr/>
        </p:nvSpPr>
        <p:spPr>
          <a:xfrm>
            <a:off x="7303770" y="1943576"/>
            <a:ext cx="22860" cy="5740598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9" name="Shape 6"/>
          <p:cNvSpPr/>
          <p:nvPr/>
        </p:nvSpPr>
        <p:spPr>
          <a:xfrm>
            <a:off x="6520994" y="2154912"/>
            <a:ext cx="594241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92375" y="1943576"/>
            <a:ext cx="445651" cy="445651"/>
          </a:xfrm>
          <a:prstGeom prst="roundRect">
            <a:avLst>
              <a:gd name="adj" fmla="val 2052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66610" y="1980664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3367921" y="2011561"/>
            <a:ext cx="295679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Contexto Desafiante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92361" y="2439948"/>
            <a:ext cx="5532358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hotel en Aguas Calientes (Machu Picchu Pueblo) reporta que su sistema de gestión está extremadamente lento y se cuelga varias veces al día. La zona es conocida por su alta humedad constante debido a su ubicación en el valle.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515165" y="3343394"/>
            <a:ext cx="594241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15" name="Shape 12"/>
          <p:cNvSpPr/>
          <p:nvPr/>
        </p:nvSpPr>
        <p:spPr>
          <a:xfrm>
            <a:off x="7092375" y="3132058"/>
            <a:ext cx="445651" cy="445651"/>
          </a:xfrm>
          <a:prstGeom prst="roundRect">
            <a:avLst>
              <a:gd name="adj" fmla="val 2052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166610" y="3169146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8305681" y="3200043"/>
            <a:ext cx="324564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Diagnóstico Revelador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305681" y="3628430"/>
            <a:ext cx="5532358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 revisar con HWMonitor, el CPU marcaba 95°C en reposo. Al abrir el gabinete del servidor, el problema era evidente: el polvo acumulado se había convertido en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barro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debido a la humedad extrema del ambiente, bloqueando completamente el ventilador del procesador.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6520994" y="4582001"/>
            <a:ext cx="594241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20" name="Shape 17"/>
          <p:cNvSpPr/>
          <p:nvPr/>
        </p:nvSpPr>
        <p:spPr>
          <a:xfrm>
            <a:off x="7092375" y="4370665"/>
            <a:ext cx="445651" cy="445651"/>
          </a:xfrm>
          <a:prstGeom prst="roundRect">
            <a:avLst>
              <a:gd name="adj" fmla="val 2052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166610" y="4407753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22" name="Text 19"/>
          <p:cNvSpPr/>
          <p:nvPr/>
        </p:nvSpPr>
        <p:spPr>
          <a:xfrm>
            <a:off x="3301841" y="4438650"/>
            <a:ext cx="30228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Solución Profesional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792361" y="4867037"/>
            <a:ext cx="553235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Aplicación estricta de bioseguridad: pulsera antiestática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92361" y="5253276"/>
            <a:ext cx="5532358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Limpieza profunda con alcohol isopropílico para eliminar el barro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92361" y="5956459"/>
            <a:ext cx="553235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Cambio completo de pasta térmica del procesador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92361" y="6342698"/>
            <a:ext cx="553235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Limpieza de todos los ventiladores y rejillas de ventilación</a:t>
            </a:r>
            <a:endParaRPr lang="en-US" sz="1550" dirty="0"/>
          </a:p>
        </p:txBody>
      </p:sp>
      <p:sp>
        <p:nvSpPr>
          <p:cNvPr id="27" name="Shape 24"/>
          <p:cNvSpPr/>
          <p:nvPr/>
        </p:nvSpPr>
        <p:spPr>
          <a:xfrm>
            <a:off x="7515165" y="5924550"/>
            <a:ext cx="594241" cy="22860"/>
          </a:xfrm>
          <a:prstGeom prst="roundRect">
            <a:avLst>
              <a:gd name="adj" fmla="val 40000"/>
            </a:avLst>
          </a:prstGeom>
          <a:solidFill>
            <a:srgbClr val="D8D4D4"/>
          </a:solidFill>
          <a:ln/>
        </p:spPr>
      </p:sp>
      <p:sp>
        <p:nvSpPr>
          <p:cNvPr id="28" name="Shape 25"/>
          <p:cNvSpPr/>
          <p:nvPr/>
        </p:nvSpPr>
        <p:spPr>
          <a:xfrm>
            <a:off x="7092375" y="5713214"/>
            <a:ext cx="445651" cy="445651"/>
          </a:xfrm>
          <a:prstGeom prst="roundRect">
            <a:avLst>
              <a:gd name="adj" fmla="val 2052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166610" y="5750302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00" dirty="0"/>
          </a:p>
        </p:txBody>
      </p:sp>
      <p:sp>
        <p:nvSpPr>
          <p:cNvPr id="30" name="Text 27"/>
          <p:cNvSpPr/>
          <p:nvPr/>
        </p:nvSpPr>
        <p:spPr>
          <a:xfrm>
            <a:off x="8305681" y="5781199"/>
            <a:ext cx="360283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Resultado Transformador</a:t>
            </a:r>
            <a:endParaRPr lang="en-US" sz="1900" dirty="0"/>
          </a:p>
        </p:txBody>
      </p:sp>
      <p:sp>
        <p:nvSpPr>
          <p:cNvPr id="31" name="Text 28"/>
          <p:cNvSpPr/>
          <p:nvPr/>
        </p:nvSpPr>
        <p:spPr>
          <a:xfrm>
            <a:off x="8305681" y="6209586"/>
            <a:ext cx="5532358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 temperatura bajó dramáticamente de 95°C a 40°C. El sistema recuperó su rendimiento completo. Los cuelgues desaparecieron. El problema nunca fue el código, era el entorno físico.</a:t>
            </a:r>
            <a:endParaRPr lang="en-US" sz="1550" dirty="0"/>
          </a:p>
        </p:txBody>
      </p:sp>
      <p:pic>
        <p:nvPicPr>
          <p:cNvPr id="32" name="Image 9"/>
          <p:cNvPicPr>
            <a:picLocks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25" y="195733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671" y="1251410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Adaptación al Contexto Local: Perú como Caso de Estudio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005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mantenimiento de hardware no es una ciencia universal. Cada región geográfica presenta desafíos únicos que deben ser considerados en tu estrategia de mantenimiento preventivo.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58872"/>
            <a:ext cx="4215289" cy="4007168"/>
          </a:xfrm>
          <a:prstGeom prst="roundRect">
            <a:avLst>
              <a:gd name="adj" fmla="val 22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15008" y="358009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F3F8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8719" y="3743682"/>
            <a:ext cx="267891" cy="2678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4373761"/>
            <a:ext cx="36275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Cusco (Sierra - 3,400 msnm)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4802981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Desafío: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El aire es menos denso a gran altitud, lo que reduce la eficiencia de los sistemas de enfriamiento por convección.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15008" y="5874663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Solución: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Ventiladores más potentes, limpieza más frecuente, monitoreo constante de temperaturas, mejora de flujo de aire en gabinetes.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207437" y="3358872"/>
            <a:ext cx="4215408" cy="4007168"/>
          </a:xfrm>
          <a:prstGeom prst="roundRect">
            <a:avLst>
              <a:gd name="adj" fmla="val 22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28655" y="358009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F3F8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92366" y="3743682"/>
            <a:ext cx="267891" cy="2678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8655" y="43737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Selva (Amazonia)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28655" y="4802981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Desafío: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Humedad extrema (80-95%) que convierte el polvo en barro conductor, acelera la corrosión y favorece el crecimiento de hongos.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428655" y="6192203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Solución: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Ambientes climatizados, deshumidificadores, sellado de gabinetes, uso de silica gel, limpieza semanal.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21203" y="3358872"/>
            <a:ext cx="4215289" cy="4007168"/>
          </a:xfrm>
          <a:prstGeom prst="roundRect">
            <a:avLst>
              <a:gd name="adj" fmla="val 228"/>
            </a:avLst>
          </a:prstGeom>
          <a:solidFill>
            <a:srgbClr val="F2EEEE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842421" y="358009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2F3F86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06132" y="3743682"/>
            <a:ext cx="267891" cy="2678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2421" y="43737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Costa (Lima)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4802981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Desafío: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Humedad marina que acelera la oxidación, salinidad en el aire, polvo fino que penetra fácilmente.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9842421" y="5874663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Solución: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Filtros de aire de calidad, limpieza bimensual, protección contra corrosión, alejamiento de ventanas con brisa marina.</a:t>
            </a:r>
            <a:endParaRPr lang="en-US" sz="1550" dirty="0"/>
          </a:p>
        </p:txBody>
      </p:sp>
      <p:pic>
        <p:nvPicPr>
          <p:cNvPr id="22" name="Image 9"/>
          <p:cNvPicPr>
            <a:picLocks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" y="239317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2522" y="1531257"/>
            <a:ext cx="9773007" cy="436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Interdependencia Software-Hardware: El Círculo Vital</a:t>
            </a:r>
            <a:endParaRPr lang="en-US" sz="2750" dirty="0"/>
          </a:p>
        </p:txBody>
      </p:sp>
      <p:sp>
        <p:nvSpPr>
          <p:cNvPr id="5" name="Shape 1"/>
          <p:cNvSpPr/>
          <p:nvPr/>
        </p:nvSpPr>
        <p:spPr>
          <a:xfrm>
            <a:off x="1566149" y="2914942"/>
            <a:ext cx="279440" cy="279440"/>
          </a:xfrm>
          <a:prstGeom prst="roundRect">
            <a:avLst>
              <a:gd name="adj" fmla="val 3272"/>
            </a:avLst>
          </a:prstGeom>
          <a:solidFill>
            <a:srgbClr val="F2EEEE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1985249" y="2945422"/>
            <a:ext cx="174664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985249" y="3303323"/>
            <a:ext cx="341673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Consume recursos físicos: CPU, RAM, disco, energía</a:t>
            </a:r>
            <a:endParaRPr lang="en-US" sz="1400" dirty="0"/>
          </a:p>
        </p:txBody>
      </p:sp>
      <p:sp>
        <p:nvSpPr>
          <p:cNvPr id="11" name="Shape 4"/>
          <p:cNvSpPr/>
          <p:nvPr/>
        </p:nvSpPr>
        <p:spPr>
          <a:xfrm>
            <a:off x="1566149" y="3736473"/>
            <a:ext cx="279440" cy="279440"/>
          </a:xfrm>
          <a:prstGeom prst="roundRect">
            <a:avLst>
              <a:gd name="adj" fmla="val 3272"/>
            </a:avLst>
          </a:prstGeom>
          <a:solidFill>
            <a:srgbClr val="F2EEEE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3" name="Text 5"/>
          <p:cNvSpPr/>
          <p:nvPr/>
        </p:nvSpPr>
        <p:spPr>
          <a:xfrm>
            <a:off x="1985249" y="3766953"/>
            <a:ext cx="174664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1985249" y="4124855"/>
            <a:ext cx="341673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Ejecuta el software y genera calor</a:t>
            </a:r>
            <a:endParaRPr lang="en-US" sz="1400" dirty="0"/>
          </a:p>
        </p:txBody>
      </p:sp>
      <p:sp>
        <p:nvSpPr>
          <p:cNvPr id="17" name="Shape 7"/>
          <p:cNvSpPr/>
          <p:nvPr/>
        </p:nvSpPr>
        <p:spPr>
          <a:xfrm>
            <a:off x="1566149" y="4558004"/>
            <a:ext cx="279440" cy="279440"/>
          </a:xfrm>
          <a:prstGeom prst="roundRect">
            <a:avLst>
              <a:gd name="adj" fmla="val 3272"/>
            </a:avLst>
          </a:prstGeom>
          <a:solidFill>
            <a:srgbClr val="F2EEEE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19" name="Text 8"/>
          <p:cNvSpPr/>
          <p:nvPr/>
        </p:nvSpPr>
        <p:spPr>
          <a:xfrm>
            <a:off x="1985249" y="4588484"/>
            <a:ext cx="174664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Calor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1985249" y="4946386"/>
            <a:ext cx="341673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Requiere enfriamiento y mantenimiento</a:t>
            </a:r>
            <a:endParaRPr lang="en-US" sz="1400" dirty="0"/>
          </a:p>
        </p:txBody>
      </p:sp>
      <p:sp>
        <p:nvSpPr>
          <p:cNvPr id="23" name="Shape 10"/>
          <p:cNvSpPr/>
          <p:nvPr/>
        </p:nvSpPr>
        <p:spPr>
          <a:xfrm>
            <a:off x="1566149" y="5379535"/>
            <a:ext cx="279440" cy="279440"/>
          </a:xfrm>
          <a:prstGeom prst="roundRect">
            <a:avLst>
              <a:gd name="adj" fmla="val 3272"/>
            </a:avLst>
          </a:prstGeom>
          <a:solidFill>
            <a:srgbClr val="F2EEEE"/>
          </a:solidFill>
          <a:ln w="15240">
            <a:solidFill>
              <a:srgbClr val="D8D4D4"/>
            </a:solidFill>
            <a:prstDash val="solid"/>
          </a:ln>
        </p:spPr>
      </p:sp>
      <p:sp>
        <p:nvSpPr>
          <p:cNvPr id="25" name="Text 11"/>
          <p:cNvSpPr/>
          <p:nvPr/>
        </p:nvSpPr>
        <p:spPr>
          <a:xfrm>
            <a:off x="1985249" y="5410015"/>
            <a:ext cx="1746647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Mantenimiento</a:t>
            </a:r>
            <a:endParaRPr lang="en-US" sz="1600" dirty="0"/>
          </a:p>
        </p:txBody>
      </p:sp>
      <p:sp>
        <p:nvSpPr>
          <p:cNvPr id="26" name="Text 12"/>
          <p:cNvSpPr/>
          <p:nvPr/>
        </p:nvSpPr>
        <p:spPr>
          <a:xfrm>
            <a:off x="1985249" y="5767917"/>
            <a:ext cx="341673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Garantiza el funcionamiento óptimo del hardware</a:t>
            </a:r>
            <a:endParaRPr lang="en-US" sz="1400" dirty="0"/>
          </a:p>
        </p:txBody>
      </p:sp>
      <p:sp>
        <p:nvSpPr>
          <p:cNvPr id="27" name="Text 13"/>
          <p:cNvSpPr/>
          <p:nvPr/>
        </p:nvSpPr>
        <p:spPr>
          <a:xfrm>
            <a:off x="6763346" y="2808629"/>
            <a:ext cx="226718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 Verdad Incómoda</a:t>
            </a:r>
            <a:endParaRPr lang="en-US" dirty="0"/>
          </a:p>
        </p:txBody>
      </p:sp>
      <p:sp>
        <p:nvSpPr>
          <p:cNvPr id="28" name="Text 14"/>
          <p:cNvSpPr/>
          <p:nvPr/>
        </p:nvSpPr>
        <p:spPr>
          <a:xfrm>
            <a:off x="6763346" y="3210226"/>
            <a:ext cx="5924074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 software más elegante, optimizado y bien diseñado del mundo </a:t>
            </a: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fallará</a:t>
            </a: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 el hardware subyacente está comprometido. No puedes aislar uno del otro.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6763346" y="3783155"/>
            <a:ext cx="59240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procesador sobrecalentado causará reinicios aleatorios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6763346" y="4055570"/>
            <a:ext cx="59240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Una RAM defectuosa producirá errores impredecibles en tiempo de ejecución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6763346" y="4327985"/>
            <a:ext cx="59240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 disco duro moribundo perderá tus datos sin previo aviso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6763346" y="4600400"/>
            <a:ext cx="59240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Una fuente de poder inestable corromperá archivos sistemáticamente</a:t>
            </a:r>
            <a:endParaRPr lang="en-US" sz="1200" dirty="0"/>
          </a:p>
        </p:txBody>
      </p:sp>
      <p:sp>
        <p:nvSpPr>
          <p:cNvPr id="33" name="Shape 19"/>
          <p:cNvSpPr/>
          <p:nvPr/>
        </p:nvSpPr>
        <p:spPr>
          <a:xfrm>
            <a:off x="6763346" y="4981162"/>
            <a:ext cx="5924074" cy="817245"/>
          </a:xfrm>
          <a:prstGeom prst="roundRect">
            <a:avLst>
              <a:gd name="adj" fmla="val 1119"/>
            </a:avLst>
          </a:prstGeom>
          <a:solidFill>
            <a:srgbClr val="C6CDEB"/>
          </a:solidFill>
          <a:ln/>
        </p:spPr>
      </p:sp>
      <p:pic>
        <p:nvPicPr>
          <p:cNvPr id="34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07" y="5185830"/>
            <a:ext cx="174665" cy="139660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7217332" y="5155708"/>
            <a:ext cx="5330428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Como desarrollador, tu responsabilidad no termina en el código. Debes entender y mantener la infraestructura física que lo ejecuta. Es parte integral de tu profesionalismo.</a:t>
            </a:r>
            <a:endParaRPr lang="en-US" sz="1200" dirty="0"/>
          </a:p>
        </p:txBody>
      </p:sp>
      <p:pic>
        <p:nvPicPr>
          <p:cNvPr id="36" name="Image 9"/>
          <p:cNvPicPr>
            <a:picLocks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5" y="239317"/>
            <a:ext cx="2543998" cy="62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9CB38DA6390B4BB058EA3EA822E864" ma:contentTypeVersion="0" ma:contentTypeDescription="Crear nuevo documento." ma:contentTypeScope="" ma:versionID="d90a82f1df72f22dfea6bcb734fc9f5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4077bc013d83a5bf6d69a3e33f5f9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1FD8ED-350C-473E-BBC4-0B7B8740391B}"/>
</file>

<file path=customXml/itemProps2.xml><?xml version="1.0" encoding="utf-8"?>
<ds:datastoreItem xmlns:ds="http://schemas.openxmlformats.org/officeDocument/2006/customXml" ds:itemID="{BFCFBA54-9363-40D5-AC92-ECC45754AB4F}"/>
</file>

<file path=customXml/itemProps3.xml><?xml version="1.0" encoding="utf-8"?>
<ds:datastoreItem xmlns:ds="http://schemas.openxmlformats.org/officeDocument/2006/customXml" ds:itemID="{55046C4D-DC9D-42EB-883D-079C741BA897}"/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1441</Words>
  <Application>Microsoft Office PowerPoint</Application>
  <PresentationFormat>Personalizado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Montserrat Bold</vt:lpstr>
      <vt:lpstr>Arial</vt:lpstr>
      <vt:lpstr>Source Sans 3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Administrador</cp:lastModifiedBy>
  <cp:revision>2</cp:revision>
  <dcterms:created xsi:type="dcterms:W3CDTF">2026-01-10T16:01:44Z</dcterms:created>
  <dcterms:modified xsi:type="dcterms:W3CDTF">2026-01-10T17:12:52Z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0x010100AA9CB38DA6390B4BB058EA3EA822E864</vt:lpwstr>
  </property>
</Properties>
</file>